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7"/>
  </p:notesMasterIdLst>
  <p:sldIdLst>
    <p:sldId id="258" r:id="rId2"/>
    <p:sldId id="341" r:id="rId3"/>
    <p:sldId id="371" r:id="rId4"/>
    <p:sldId id="372" r:id="rId5"/>
    <p:sldId id="370" r:id="rId6"/>
  </p:sldIdLst>
  <p:sldSz cx="12192000" cy="6858000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391" userDrawn="1">
          <p15:clr>
            <a:srgbClr val="A4A3A4"/>
          </p15:clr>
        </p15:guide>
        <p15:guide id="2" pos="6743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4165"/>
    <a:srgbClr val="FF6600"/>
    <a:srgbClr val="FFFFFF"/>
    <a:srgbClr val="C78776"/>
    <a:srgbClr val="FFC5B9"/>
    <a:srgbClr val="FFAE9B"/>
    <a:srgbClr val="C88876"/>
    <a:srgbClr val="333333"/>
    <a:srgbClr val="3F3F3F"/>
    <a:srgbClr val="424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ddels stil 2 -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iddels stil 4 - uthevin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Middels stil 3 - utheving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Mørk stil 1 - utheving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0A1B5D5-9B99-4C35-A422-299274C87663}" styleName="Middels stil 1 - uthevin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iddels stil 2 - uthevin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iddels stil 2 -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ddels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iddels stil 1 - uthevin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Middels sti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ddels stil 4 – uthevin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iddels stil 4 – uthevin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3" autoAdjust="0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480" y="168"/>
      </p:cViewPr>
      <p:guideLst>
        <p:guide pos="1391"/>
        <p:guide pos="6743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ner Sæverot" userId="225a94d0-e6c1-49fb-a61f-f1b155ad0e3f" providerId="ADAL" clId="{75A600E7-A94D-834B-90B6-B33109C121A6}"/>
    <pc:docChg chg="custSel delSld modSld">
      <pc:chgData name="Herner Sæverot" userId="225a94d0-e6c1-49fb-a61f-f1b155ad0e3f" providerId="ADAL" clId="{75A600E7-A94D-834B-90B6-B33109C121A6}" dt="2025-03-03T07:35:31.568" v="153" actId="2696"/>
      <pc:docMkLst>
        <pc:docMk/>
      </pc:docMkLst>
      <pc:sldChg chg="modSp mod">
        <pc:chgData name="Herner Sæverot" userId="225a94d0-e6c1-49fb-a61f-f1b155ad0e3f" providerId="ADAL" clId="{75A600E7-A94D-834B-90B6-B33109C121A6}" dt="2025-03-03T07:17:30.552" v="13" actId="20577"/>
        <pc:sldMkLst>
          <pc:docMk/>
          <pc:sldMk cId="164209620" sldId="258"/>
        </pc:sldMkLst>
        <pc:spChg chg="mod">
          <ac:chgData name="Herner Sæverot" userId="225a94d0-e6c1-49fb-a61f-f1b155ad0e3f" providerId="ADAL" clId="{75A600E7-A94D-834B-90B6-B33109C121A6}" dt="2025-03-03T07:17:30.552" v="13" actId="20577"/>
          <ac:spMkLst>
            <pc:docMk/>
            <pc:sldMk cId="164209620" sldId="258"/>
            <ac:spMk id="5" creationId="{00000000-0000-0000-0000-000000000000}"/>
          </ac:spMkLst>
        </pc:spChg>
      </pc:sldChg>
      <pc:sldChg chg="modSp mod">
        <pc:chgData name="Herner Sæverot" userId="225a94d0-e6c1-49fb-a61f-f1b155ad0e3f" providerId="ADAL" clId="{75A600E7-A94D-834B-90B6-B33109C121A6}" dt="2025-03-03T07:30:54.338" v="75" actId="20577"/>
        <pc:sldMkLst>
          <pc:docMk/>
          <pc:sldMk cId="1407725965" sldId="341"/>
        </pc:sldMkLst>
        <pc:spChg chg="mod">
          <ac:chgData name="Herner Sæverot" userId="225a94d0-e6c1-49fb-a61f-f1b155ad0e3f" providerId="ADAL" clId="{75A600E7-A94D-834B-90B6-B33109C121A6}" dt="2025-03-03T07:26:42.058" v="25" actId="20577"/>
          <ac:spMkLst>
            <pc:docMk/>
            <pc:sldMk cId="1407725965" sldId="341"/>
            <ac:spMk id="2" creationId="{00000000-0000-0000-0000-000000000000}"/>
          </ac:spMkLst>
        </pc:spChg>
        <pc:spChg chg="mod">
          <ac:chgData name="Herner Sæverot" userId="225a94d0-e6c1-49fb-a61f-f1b155ad0e3f" providerId="ADAL" clId="{75A600E7-A94D-834B-90B6-B33109C121A6}" dt="2025-03-03T07:30:54.338" v="75" actId="20577"/>
          <ac:spMkLst>
            <pc:docMk/>
            <pc:sldMk cId="1407725965" sldId="341"/>
            <ac:spMk id="7" creationId="{00000000-0000-0000-0000-000000000000}"/>
          </ac:spMkLst>
        </pc:spChg>
      </pc:sldChg>
      <pc:sldChg chg="del">
        <pc:chgData name="Herner Sæverot" userId="225a94d0-e6c1-49fb-a61f-f1b155ad0e3f" providerId="ADAL" clId="{75A600E7-A94D-834B-90B6-B33109C121A6}" dt="2025-03-03T07:35:28.107" v="152" actId="2696"/>
        <pc:sldMkLst>
          <pc:docMk/>
          <pc:sldMk cId="2686821123" sldId="345"/>
        </pc:sldMkLst>
      </pc:sldChg>
      <pc:sldChg chg="del">
        <pc:chgData name="Herner Sæverot" userId="225a94d0-e6c1-49fb-a61f-f1b155ad0e3f" providerId="ADAL" clId="{75A600E7-A94D-834B-90B6-B33109C121A6}" dt="2025-03-03T07:35:31.568" v="153" actId="2696"/>
        <pc:sldMkLst>
          <pc:docMk/>
          <pc:sldMk cId="1892358876" sldId="361"/>
        </pc:sldMkLst>
      </pc:sldChg>
      <pc:sldChg chg="del">
        <pc:chgData name="Herner Sæverot" userId="225a94d0-e6c1-49fb-a61f-f1b155ad0e3f" providerId="ADAL" clId="{75A600E7-A94D-834B-90B6-B33109C121A6}" dt="2025-03-03T07:20:20.652" v="14" actId="2696"/>
        <pc:sldMkLst>
          <pc:docMk/>
          <pc:sldMk cId="617498873" sldId="362"/>
        </pc:sldMkLst>
      </pc:sldChg>
      <pc:sldChg chg="modSp mod">
        <pc:chgData name="Herner Sæverot" userId="225a94d0-e6c1-49fb-a61f-f1b155ad0e3f" providerId="ADAL" clId="{75A600E7-A94D-834B-90B6-B33109C121A6}" dt="2025-03-03T07:35:00.069" v="151" actId="20577"/>
        <pc:sldMkLst>
          <pc:docMk/>
          <pc:sldMk cId="405208020" sldId="370"/>
        </pc:sldMkLst>
        <pc:spChg chg="mod">
          <ac:chgData name="Herner Sæverot" userId="225a94d0-e6c1-49fb-a61f-f1b155ad0e3f" providerId="ADAL" clId="{75A600E7-A94D-834B-90B6-B33109C121A6}" dt="2025-03-03T07:35:00.069" v="151" actId="20577"/>
          <ac:spMkLst>
            <pc:docMk/>
            <pc:sldMk cId="405208020" sldId="370"/>
            <ac:spMk id="2" creationId="{55030FFB-6B55-497F-92C7-41831969680D}"/>
          </ac:spMkLst>
        </pc:spChg>
      </pc:sldChg>
      <pc:sldChg chg="modSp mod">
        <pc:chgData name="Herner Sæverot" userId="225a94d0-e6c1-49fb-a61f-f1b155ad0e3f" providerId="ADAL" clId="{75A600E7-A94D-834B-90B6-B33109C121A6}" dt="2025-03-03T07:32:00.655" v="100" actId="20577"/>
        <pc:sldMkLst>
          <pc:docMk/>
          <pc:sldMk cId="2077362562" sldId="371"/>
        </pc:sldMkLst>
        <pc:spChg chg="mod">
          <ac:chgData name="Herner Sæverot" userId="225a94d0-e6c1-49fb-a61f-f1b155ad0e3f" providerId="ADAL" clId="{75A600E7-A94D-834B-90B6-B33109C121A6}" dt="2025-03-03T07:32:00.655" v="100" actId="20577"/>
          <ac:spMkLst>
            <pc:docMk/>
            <pc:sldMk cId="2077362562" sldId="371"/>
            <ac:spMk id="2" creationId="{64A2F09A-2E8F-2134-DB83-6CD774DF6A6D}"/>
          </ac:spMkLst>
        </pc:spChg>
      </pc:sldChg>
      <pc:sldChg chg="modSp mod">
        <pc:chgData name="Herner Sæverot" userId="225a94d0-e6c1-49fb-a61f-f1b155ad0e3f" providerId="ADAL" clId="{75A600E7-A94D-834B-90B6-B33109C121A6}" dt="2025-03-03T07:32:42.297" v="124" actId="20577"/>
        <pc:sldMkLst>
          <pc:docMk/>
          <pc:sldMk cId="2742060568" sldId="372"/>
        </pc:sldMkLst>
        <pc:spChg chg="mod">
          <ac:chgData name="Herner Sæverot" userId="225a94d0-e6c1-49fb-a61f-f1b155ad0e3f" providerId="ADAL" clId="{75A600E7-A94D-834B-90B6-B33109C121A6}" dt="2025-03-03T07:32:42.297" v="124" actId="20577"/>
          <ac:spMkLst>
            <pc:docMk/>
            <pc:sldMk cId="2742060568" sldId="372"/>
            <ac:spMk id="2" creationId="{32030ED8-9A36-381C-F92B-A94C7C66811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WV-SXD1E-001.i04.local\Organisasjon\01%20-%20Undervisning\130%20Cappelen%20Damm%20Akademisk\Redaksjon\139%20CDF\001%20Tidsskrifter\04%20Statistikk%20og%20rapporter\Rapporter\NSE\Datagrunnlag\statistikkgrunnlag_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WV-SXD1E-001.i04.local\Organisasjon\01%20-%20Undervisning\130%20Cappelen%20Damm%20Akademisk\Redaksjon\139%20CDF\001%20Tidsskrifter\04%20Statistikk%20og%20rapporter\Rapporter\NSE\Datagrunnlag\statistikkgrunnlag_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WV-SXD1E-001.i04.local\Organisasjon\01%20-%20Undervisning\130%20Cappelen%20Damm%20Akademisk\Redaksjon\139%20NOASP\001%20Tidsskrifter\04%20Statistikk%20og%20rapporter\Rapporter\NSE\statistikkgrunnlag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CDF</c:v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'Ark3'!$B$5:$I$5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'Ark3'!$B$6:$I$6</c:f>
              <c:numCache>
                <c:formatCode>General</c:formatCode>
                <c:ptCount val="8"/>
                <c:pt idx="3">
                  <c:v>8810</c:v>
                </c:pt>
                <c:pt idx="4">
                  <c:v>19206</c:v>
                </c:pt>
                <c:pt idx="5">
                  <c:v>29318</c:v>
                </c:pt>
                <c:pt idx="6">
                  <c:v>31187</c:v>
                </c:pt>
                <c:pt idx="7">
                  <c:v>39809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99-4F9A-BC98-CC92C26CB9C8}"/>
            </c:ext>
          </c:extLst>
        </c:ser>
        <c:ser>
          <c:idx val="1"/>
          <c:order val="1"/>
          <c:tx>
            <c:v>Idunn</c:v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'Ark3'!$B$5:$I$5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'Ark3'!$B$7:$I$7</c:f>
              <c:numCache>
                <c:formatCode>General</c:formatCode>
                <c:ptCount val="8"/>
                <c:pt idx="0">
                  <c:v>26586</c:v>
                </c:pt>
                <c:pt idx="1">
                  <c:v>27548</c:v>
                </c:pt>
                <c:pt idx="2">
                  <c:v>29772</c:v>
                </c:pt>
                <c:pt idx="3">
                  <c:v>52967</c:v>
                </c:pt>
                <c:pt idx="4" formatCode="0">
                  <c:v>37841</c:v>
                </c:pt>
                <c:pt idx="5">
                  <c:v>34979</c:v>
                </c:pt>
                <c:pt idx="6">
                  <c:v>32192</c:v>
                </c:pt>
                <c:pt idx="7">
                  <c:v>29155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99-4F9A-BC98-CC92C26CB9C8}"/>
            </c:ext>
          </c:extLst>
        </c:ser>
        <c:ser>
          <c:idx val="2"/>
          <c:order val="2"/>
          <c:tx>
            <c:v>Totalt</c:v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'Ark3'!$B$5:$I$5</c:f>
              <c:numCache>
                <c:formatCode>General</c:formatCod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numCache>
            </c:numRef>
          </c:cat>
          <c:val>
            <c:numRef>
              <c:f>'Ark3'!$B$8:$I$8</c:f>
              <c:numCache>
                <c:formatCode>General</c:formatCode>
                <c:ptCount val="8"/>
                <c:pt idx="0">
                  <c:v>26586</c:v>
                </c:pt>
                <c:pt idx="1">
                  <c:v>27548</c:v>
                </c:pt>
                <c:pt idx="2">
                  <c:v>29772</c:v>
                </c:pt>
                <c:pt idx="3">
                  <c:v>61777</c:v>
                </c:pt>
                <c:pt idx="4">
                  <c:v>57047</c:v>
                </c:pt>
                <c:pt idx="5">
                  <c:v>64297</c:v>
                </c:pt>
                <c:pt idx="6">
                  <c:v>63379</c:v>
                </c:pt>
                <c:pt idx="7">
                  <c:v>68964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99-4F9A-BC98-CC92C26CB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3479103"/>
        <c:axId val="1503475743"/>
      </c:barChart>
      <c:catAx>
        <c:axId val="1503479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503475743"/>
        <c:crosses val="autoZero"/>
        <c:auto val="1"/>
        <c:lblAlgn val="ctr"/>
        <c:lblOffset val="100"/>
        <c:noMultiLvlLbl val="0"/>
      </c:catAx>
      <c:valAx>
        <c:axId val="1503475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50347910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'Ark2'!$B$3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chemeClr val="accent3">
                  <a:tint val="58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'Ark2'!$A$4:$A$15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mars</c:v>
                </c:pt>
                <c:pt idx="3">
                  <c:v>april</c:v>
                </c:pt>
                <c:pt idx="4">
                  <c:v>mai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desember</c:v>
                </c:pt>
              </c:strCache>
            </c:strRef>
          </c:cat>
          <c:val>
            <c:numRef>
              <c:f>'Ark2'!$B$4:$B$15</c:f>
              <c:numCache>
                <c:formatCode>General</c:formatCode>
                <c:ptCount val="12"/>
                <c:pt idx="0">
                  <c:v>1269</c:v>
                </c:pt>
                <c:pt idx="1">
                  <c:v>1481</c:v>
                </c:pt>
                <c:pt idx="2">
                  <c:v>1509</c:v>
                </c:pt>
                <c:pt idx="3">
                  <c:v>1444</c:v>
                </c:pt>
                <c:pt idx="4">
                  <c:v>1890</c:v>
                </c:pt>
                <c:pt idx="5">
                  <c:v>880</c:v>
                </c:pt>
                <c:pt idx="6">
                  <c:v>1006</c:v>
                </c:pt>
                <c:pt idx="7">
                  <c:v>1213</c:v>
                </c:pt>
                <c:pt idx="8">
                  <c:v>3035</c:v>
                </c:pt>
                <c:pt idx="9">
                  <c:v>2093</c:v>
                </c:pt>
                <c:pt idx="10">
                  <c:v>1766</c:v>
                </c:pt>
                <c:pt idx="11">
                  <c:v>1620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5E-412F-8123-307D77138BA4}"/>
            </c:ext>
          </c:extLst>
        </c:ser>
        <c:ser>
          <c:idx val="1"/>
          <c:order val="1"/>
          <c:tx>
            <c:strRef>
              <c:f>'Ark2'!$C$3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3">
                  <a:tint val="86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'Ark2'!$A$4:$A$15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mars</c:v>
                </c:pt>
                <c:pt idx="3">
                  <c:v>april</c:v>
                </c:pt>
                <c:pt idx="4">
                  <c:v>mai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desember</c:v>
                </c:pt>
              </c:strCache>
            </c:strRef>
          </c:cat>
          <c:val>
            <c:numRef>
              <c:f>'Ark2'!$C$4:$C$15</c:f>
              <c:numCache>
                <c:formatCode>General</c:formatCode>
                <c:ptCount val="12"/>
                <c:pt idx="0">
                  <c:v>1939</c:v>
                </c:pt>
                <c:pt idx="1">
                  <c:v>1877</c:v>
                </c:pt>
                <c:pt idx="2">
                  <c:v>2777</c:v>
                </c:pt>
                <c:pt idx="3">
                  <c:v>1769</c:v>
                </c:pt>
                <c:pt idx="4">
                  <c:v>2152</c:v>
                </c:pt>
                <c:pt idx="5">
                  <c:v>1547</c:v>
                </c:pt>
                <c:pt idx="6">
                  <c:v>1287</c:v>
                </c:pt>
                <c:pt idx="7">
                  <c:v>2036</c:v>
                </c:pt>
                <c:pt idx="8">
                  <c:v>2557</c:v>
                </c:pt>
                <c:pt idx="9">
                  <c:v>4079</c:v>
                </c:pt>
                <c:pt idx="10">
                  <c:v>2707</c:v>
                </c:pt>
                <c:pt idx="11">
                  <c:v>4591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5E-412F-8123-307D77138BA4}"/>
            </c:ext>
          </c:extLst>
        </c:ser>
        <c:ser>
          <c:idx val="2"/>
          <c:order val="2"/>
          <c:tx>
            <c:strRef>
              <c:f>'Ark2'!$D$3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3">
                  <a:shade val="86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'Ark2'!$A$4:$A$15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mars</c:v>
                </c:pt>
                <c:pt idx="3">
                  <c:v>april</c:v>
                </c:pt>
                <c:pt idx="4">
                  <c:v>mai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desember</c:v>
                </c:pt>
              </c:strCache>
            </c:strRef>
          </c:cat>
          <c:val>
            <c:numRef>
              <c:f>'Ark2'!$D$4:$D$15</c:f>
              <c:numCache>
                <c:formatCode>General</c:formatCode>
                <c:ptCount val="12"/>
                <c:pt idx="0">
                  <c:v>2178</c:v>
                </c:pt>
                <c:pt idx="1">
                  <c:v>2062</c:v>
                </c:pt>
                <c:pt idx="2">
                  <c:v>2796</c:v>
                </c:pt>
                <c:pt idx="3">
                  <c:v>2010</c:v>
                </c:pt>
                <c:pt idx="4">
                  <c:v>2860</c:v>
                </c:pt>
                <c:pt idx="5">
                  <c:v>1861</c:v>
                </c:pt>
                <c:pt idx="6">
                  <c:v>1638</c:v>
                </c:pt>
                <c:pt idx="7">
                  <c:v>1810</c:v>
                </c:pt>
                <c:pt idx="8">
                  <c:v>3471</c:v>
                </c:pt>
                <c:pt idx="9">
                  <c:v>3722</c:v>
                </c:pt>
                <c:pt idx="10">
                  <c:v>2964</c:v>
                </c:pt>
                <c:pt idx="11">
                  <c:v>3815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5E-412F-8123-307D77138BA4}"/>
            </c:ext>
          </c:extLst>
        </c:ser>
        <c:ser>
          <c:idx val="3"/>
          <c:order val="3"/>
          <c:tx>
            <c:strRef>
              <c:f>'Ark2'!$E$3</c:f>
              <c:strCache>
                <c:ptCount val="1"/>
                <c:pt idx="0">
                  <c:v>2024</c:v>
                </c:pt>
              </c:strCache>
            </c:strRef>
          </c:tx>
          <c:spPr>
            <a:ln w="28575" cap="rnd">
              <a:solidFill>
                <a:schemeClr val="accent3">
                  <a:shade val="58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'Ark2'!$A$4:$A$15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mars</c:v>
                </c:pt>
                <c:pt idx="3">
                  <c:v>april</c:v>
                </c:pt>
                <c:pt idx="4">
                  <c:v>mai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desember</c:v>
                </c:pt>
              </c:strCache>
            </c:strRef>
          </c:cat>
          <c:val>
            <c:numRef>
              <c:f>'Ark2'!$E$4:$E$15</c:f>
              <c:numCache>
                <c:formatCode>General</c:formatCode>
                <c:ptCount val="12"/>
                <c:pt idx="0">
                  <c:v>3414</c:v>
                </c:pt>
                <c:pt idx="1">
                  <c:v>2897</c:v>
                </c:pt>
                <c:pt idx="2">
                  <c:v>3723</c:v>
                </c:pt>
                <c:pt idx="3">
                  <c:v>3534</c:v>
                </c:pt>
                <c:pt idx="4">
                  <c:v>3002</c:v>
                </c:pt>
                <c:pt idx="5">
                  <c:v>3199</c:v>
                </c:pt>
                <c:pt idx="6">
                  <c:v>2017</c:v>
                </c:pt>
                <c:pt idx="7">
                  <c:v>2253</c:v>
                </c:pt>
                <c:pt idx="8">
                  <c:v>4318</c:v>
                </c:pt>
                <c:pt idx="9">
                  <c:v>4850</c:v>
                </c:pt>
                <c:pt idx="10">
                  <c:v>3202</c:v>
                </c:pt>
                <c:pt idx="11">
                  <c:v>3400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55E-412F-8123-307D77138B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6955183"/>
        <c:axId val="1296955663"/>
      </c:lineChart>
      <c:catAx>
        <c:axId val="1296955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296955663"/>
        <c:crosses val="autoZero"/>
        <c:auto val="1"/>
        <c:lblAlgn val="ctr"/>
        <c:lblOffset val="100"/>
        <c:noMultiLvlLbl val="0"/>
      </c:catAx>
      <c:valAx>
        <c:axId val="1296955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2969551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1164167311"/>
        <c:axId val="1164164815"/>
      </c:barChart>
      <c:catAx>
        <c:axId val="11641673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164164815"/>
        <c:crosses val="autoZero"/>
        <c:auto val="1"/>
        <c:lblAlgn val="ctr"/>
        <c:lblOffset val="100"/>
        <c:noMultiLvlLbl val="0"/>
      </c:catAx>
      <c:valAx>
        <c:axId val="11641648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1641673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'Ark1'!$B$3</c:f>
              <c:strCache>
                <c:ptCount val="1"/>
                <c:pt idx="0">
                  <c:v>CDF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'Ark1'!$A$4:$A$15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mars</c:v>
                </c:pt>
                <c:pt idx="3">
                  <c:v>april</c:v>
                </c:pt>
                <c:pt idx="4">
                  <c:v>mai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desember</c:v>
                </c:pt>
              </c:strCache>
            </c:strRef>
          </c:cat>
          <c:val>
            <c:numRef>
              <c:f>'Ark1'!$B$4:$B$15</c:f>
              <c:numCache>
                <c:formatCode>General</c:formatCode>
                <c:ptCount val="12"/>
                <c:pt idx="0">
                  <c:v>3414</c:v>
                </c:pt>
                <c:pt idx="1">
                  <c:v>2897</c:v>
                </c:pt>
                <c:pt idx="2">
                  <c:v>3723</c:v>
                </c:pt>
                <c:pt idx="3">
                  <c:v>3534</c:v>
                </c:pt>
                <c:pt idx="4">
                  <c:v>3002</c:v>
                </c:pt>
                <c:pt idx="5">
                  <c:v>3199</c:v>
                </c:pt>
                <c:pt idx="6">
                  <c:v>2017</c:v>
                </c:pt>
                <c:pt idx="7">
                  <c:v>2253</c:v>
                </c:pt>
                <c:pt idx="8">
                  <c:v>4318</c:v>
                </c:pt>
                <c:pt idx="9">
                  <c:v>4850</c:v>
                </c:pt>
                <c:pt idx="10">
                  <c:v>3202</c:v>
                </c:pt>
                <c:pt idx="11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E1-4B4F-A15F-9301551EF510}"/>
            </c:ext>
          </c:extLst>
        </c:ser>
        <c:ser>
          <c:idx val="1"/>
          <c:order val="1"/>
          <c:tx>
            <c:strRef>
              <c:f>'Ark1'!$C$3</c:f>
              <c:strCache>
                <c:ptCount val="1"/>
                <c:pt idx="0">
                  <c:v>IDUNN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'Ark1'!$A$4:$A$15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mars</c:v>
                </c:pt>
                <c:pt idx="3">
                  <c:v>april</c:v>
                </c:pt>
                <c:pt idx="4">
                  <c:v>mai</c:v>
                </c:pt>
                <c:pt idx="5">
                  <c:v>juni</c:v>
                </c:pt>
                <c:pt idx="6">
                  <c:v>juli</c:v>
                </c:pt>
                <c:pt idx="7">
                  <c:v>august</c:v>
                </c:pt>
                <c:pt idx="8">
                  <c:v>september</c:v>
                </c:pt>
                <c:pt idx="9">
                  <c:v>oktober</c:v>
                </c:pt>
                <c:pt idx="10">
                  <c:v>november</c:v>
                </c:pt>
                <c:pt idx="11">
                  <c:v>desember</c:v>
                </c:pt>
              </c:strCache>
            </c:strRef>
          </c:cat>
          <c:val>
            <c:numRef>
              <c:f>'Ark1'!$C$4:$C$15</c:f>
              <c:numCache>
                <c:formatCode>General</c:formatCode>
                <c:ptCount val="12"/>
                <c:pt idx="0">
                  <c:v>3673</c:v>
                </c:pt>
                <c:pt idx="1">
                  <c:v>3445</c:v>
                </c:pt>
                <c:pt idx="2">
                  <c:v>2668</c:v>
                </c:pt>
                <c:pt idx="3">
                  <c:v>3644</c:v>
                </c:pt>
                <c:pt idx="4">
                  <c:v>3414</c:v>
                </c:pt>
                <c:pt idx="5">
                  <c:v>858</c:v>
                </c:pt>
                <c:pt idx="6">
                  <c:v>413</c:v>
                </c:pt>
                <c:pt idx="7">
                  <c:v>1468</c:v>
                </c:pt>
                <c:pt idx="8">
                  <c:v>2863</c:v>
                </c:pt>
                <c:pt idx="9">
                  <c:v>2277</c:v>
                </c:pt>
                <c:pt idx="10">
                  <c:v>2627</c:v>
                </c:pt>
                <c:pt idx="11">
                  <c:v>1805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E1-4B4F-A15F-9301551EF5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6049615"/>
        <c:axId val="1306066415"/>
      </c:barChart>
      <c:catAx>
        <c:axId val="130604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306066415"/>
        <c:crosses val="autoZero"/>
        <c:auto val="1"/>
        <c:lblAlgn val="ctr"/>
        <c:lblOffset val="100"/>
        <c:noMultiLvlLbl val="0"/>
      </c:catAx>
      <c:valAx>
        <c:axId val="13060664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1306049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4">
  <a:schemeClr val="accent2"/>
  <a:schemeClr val="accent2"/>
  <a:schemeClr val="accent2"/>
  <a:schemeClr val="accent2"/>
  <a:schemeClr val="accent2"/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AA4C5-222C-401B-A72B-DA3F61F73BEA}" type="datetimeFigureOut">
              <a:rPr lang="nb-NO" smtClean="0"/>
              <a:t>03.03.2025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EF975A-A243-4AF1-80CD-4AC18B145EC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3292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EF975A-A243-4AF1-80CD-4AC18B145ECE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38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1" i="0" baseline="0">
                <a:solidFill>
                  <a:schemeClr val="tx1"/>
                </a:solidFill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="1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 i="0">
                <a:solidFill>
                  <a:schemeClr val="bg1"/>
                </a:solidFill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>
            <a:lvl1pPr>
              <a:defRPr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2133599"/>
            <a:ext cx="8595360" cy="4046538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2133599"/>
            <a:ext cx="4480560" cy="40465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2133599"/>
            <a:ext cx="4480560" cy="40465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4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49680" y="2766219"/>
            <a:ext cx="9692640" cy="1325562"/>
          </a:xfrm>
        </p:spPr>
        <p:txBody>
          <a:bodyPr anchor="ctr"/>
          <a:lstStyle>
            <a:lvl1pPr algn="ctr">
              <a:defRPr b="1" i="0">
                <a:solidFill>
                  <a:schemeClr val="accent1"/>
                </a:solidFill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4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Roboto Black" charset="0"/>
                <a:ea typeface="Roboto Black" charset="0"/>
                <a:cs typeface="Roboto Black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2133599"/>
            <a:ext cx="8595360" cy="4046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3/3/25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53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-50" baseline="0">
          <a:solidFill>
            <a:schemeClr val="tx1"/>
          </a:solidFill>
          <a:latin typeface="Roboto Black" charset="0"/>
          <a:ea typeface="Roboto Black" charset="0"/>
          <a:cs typeface="Roboto Black" charset="0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3A416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02847" y="4830943"/>
            <a:ext cx="498115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FFFF"/>
                </a:solidFill>
                <a:latin typeface="Roboto Black" charset="0"/>
                <a:ea typeface="Roboto Black" charset="0"/>
                <a:cs typeface="Roboto Black" charset="0"/>
              </a:rPr>
              <a:t>Report 2024</a:t>
            </a:r>
          </a:p>
          <a:p>
            <a:endParaRPr lang="en-US" sz="4400" b="1" dirty="0">
              <a:solidFill>
                <a:srgbClr val="FFFFFF"/>
              </a:solidFill>
              <a:latin typeface="Roboto Black" charset="0"/>
              <a:ea typeface="Roboto Black" charset="0"/>
              <a:cs typeface="Roboto Black" charset="0"/>
            </a:endParaRP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A70C2048-7B10-1A25-D208-7228883D3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209214" cy="440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324" y="365760"/>
            <a:ext cx="10282188" cy="1325562"/>
          </a:xfrm>
        </p:spPr>
        <p:txBody>
          <a:bodyPr>
            <a:normAutofit/>
          </a:bodyPr>
          <a:lstStyle/>
          <a:p>
            <a:r>
              <a:rPr lang="en-US" sz="4000" dirty="0"/>
              <a:t>Key Metrics 2024</a:t>
            </a:r>
          </a:p>
        </p:txBody>
      </p:sp>
      <p:sp>
        <p:nvSpPr>
          <p:cNvPr id="7" name="Content Placeholder 5"/>
          <p:cNvSpPr>
            <a:spLocks noGrp="1"/>
          </p:cNvSpPr>
          <p:nvPr>
            <p:ph sz="half" idx="1"/>
          </p:nvPr>
        </p:nvSpPr>
        <p:spPr>
          <a:xfrm>
            <a:off x="672324" y="2067425"/>
            <a:ext cx="9957576" cy="4046538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effectLst/>
                <a:ea typeface="Times New Roman" panose="02020603050405020304" pitchFamily="18" charset="0"/>
              </a:rPr>
              <a:t>Number of pages published in 2024: 336 (350 as per contract: 364 in 2023, 394 in 2022)</a:t>
            </a:r>
            <a:endParaRPr lang="nb-NO" sz="2400" dirty="0">
              <a:effectLst/>
              <a:ea typeface="Times New Roman" panose="02020603050405020304" pitchFamily="18" charset="0"/>
            </a:endParaRPr>
          </a:p>
          <a:p>
            <a:pPr lvl="0"/>
            <a:r>
              <a:rPr lang="nb-NO" sz="2400" dirty="0"/>
              <a:t>4 </a:t>
            </a:r>
            <a:r>
              <a:rPr lang="nb-NO" sz="2400" dirty="0" err="1"/>
              <a:t>issues</a:t>
            </a:r>
            <a:endParaRPr lang="nb-NO" sz="2400" dirty="0"/>
          </a:p>
          <a:p>
            <a:pPr lvl="0"/>
            <a:r>
              <a:rPr lang="en-US" sz="2400" dirty="0">
                <a:effectLst/>
                <a:ea typeface="Times New Roman" panose="02020603050405020304" pitchFamily="18" charset="0"/>
              </a:rPr>
              <a:t>18 peer-reviewed articles </a:t>
            </a:r>
            <a:r>
              <a:rPr lang="nb-NO" sz="2400" dirty="0"/>
              <a:t>(21 in 2023, 22 in 2022)</a:t>
            </a:r>
          </a:p>
          <a:p>
            <a:r>
              <a:rPr lang="nb-NO" sz="2400" dirty="0"/>
              <a:t>0 </a:t>
            </a:r>
            <a:r>
              <a:rPr lang="nb-NO" sz="2400" dirty="0" err="1"/>
              <a:t>editorials</a:t>
            </a:r>
            <a:r>
              <a:rPr lang="nb-NO" sz="2400" dirty="0"/>
              <a:t> (1 in 2023, 0 in 2022)</a:t>
            </a:r>
          </a:p>
          <a:p>
            <a:r>
              <a:rPr lang="nb-NO" sz="2400" dirty="0"/>
              <a:t>2 book </a:t>
            </a:r>
            <a:r>
              <a:rPr lang="nb-NO" sz="2400" dirty="0" err="1"/>
              <a:t>reviews</a:t>
            </a:r>
            <a:r>
              <a:rPr lang="nb-NO" sz="2400" dirty="0"/>
              <a:t> (2 in 2023, 1 in 2022)</a:t>
            </a: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Submitted articles: 94 peer-reviewed (average: 87/year)</a:t>
            </a:r>
            <a:endParaRPr lang="nb-NO" sz="2400" dirty="0">
              <a:effectLst/>
              <a:ea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Rejected articles: 75 peer-reviewed (average: 66/year)</a:t>
            </a:r>
            <a:endParaRPr lang="nb-NO" sz="2400" dirty="0">
              <a:effectLst/>
              <a:ea typeface="Times New Roman" panose="02020603050405020304" pitchFamily="18" charset="0"/>
            </a:endParaRPr>
          </a:p>
          <a:p>
            <a:r>
              <a:rPr lang="en-US" sz="2400" dirty="0">
                <a:effectLst/>
                <a:ea typeface="Times New Roman" panose="02020603050405020304" pitchFamily="18" charset="0"/>
              </a:rPr>
              <a:t>Number of contributors: 43 (62 in 2023, 48 in 2022)</a:t>
            </a:r>
            <a:endParaRPr lang="nb-NO" sz="2400" dirty="0">
              <a:effectLst/>
              <a:ea typeface="Times New Roman" panose="02020603050405020304" pitchFamily="18" charset="0"/>
            </a:endParaRPr>
          </a:p>
          <a:p>
            <a:pPr lvl="0"/>
            <a:endParaRPr lang="nb-NO" sz="33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2596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A2F09A-2E8F-2134-DB83-6CD774DF6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Full </a:t>
            </a:r>
            <a:r>
              <a:rPr lang="nb-NO" sz="4000" dirty="0" err="1"/>
              <a:t>text</a:t>
            </a:r>
            <a:r>
              <a:rPr lang="nb-NO" sz="4000" dirty="0"/>
              <a:t> </a:t>
            </a:r>
            <a:r>
              <a:rPr lang="nb-NO" sz="4000" dirty="0" err="1"/>
              <a:t>downloads</a:t>
            </a:r>
            <a:r>
              <a:rPr lang="nb-NO" sz="4000" dirty="0"/>
              <a:t>, 2017–2024: </a:t>
            </a:r>
            <a:br>
              <a:rPr lang="nb-NO" sz="4000" dirty="0"/>
            </a:br>
            <a:r>
              <a:rPr lang="nb-NO" sz="4000" dirty="0"/>
              <a:t>CDF + Idunn</a:t>
            </a:r>
            <a:endParaRPr lang="en-US" sz="40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DED3CA9-1B28-386F-9A8D-F3EAD3A283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0666158"/>
              </p:ext>
            </p:extLst>
          </p:nvPr>
        </p:nvGraphicFramePr>
        <p:xfrm>
          <a:off x="1127760" y="1776984"/>
          <a:ext cx="8979408" cy="4026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7362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2030ED8-9A36-381C-F92B-A94C7C668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Full </a:t>
            </a:r>
            <a:r>
              <a:rPr lang="nb-NO" sz="4000" dirty="0" err="1"/>
              <a:t>text</a:t>
            </a:r>
            <a:r>
              <a:rPr lang="nb-NO" sz="4000" dirty="0"/>
              <a:t> </a:t>
            </a:r>
            <a:r>
              <a:rPr lang="nb-NO" sz="4000" dirty="0" err="1"/>
              <a:t>downloads</a:t>
            </a:r>
            <a:r>
              <a:rPr lang="nb-NO" sz="4000" dirty="0"/>
              <a:t> per </a:t>
            </a:r>
            <a:r>
              <a:rPr lang="nb-NO" sz="4000" dirty="0" err="1"/>
              <a:t>month</a:t>
            </a:r>
            <a:r>
              <a:rPr lang="nb-NO" sz="4000" dirty="0"/>
              <a:t>: </a:t>
            </a:r>
            <a:br>
              <a:rPr lang="nb-NO" sz="4000" dirty="0"/>
            </a:br>
            <a:r>
              <a:rPr lang="nb-NO" sz="4000" dirty="0"/>
              <a:t>CDF, 2021–2024</a:t>
            </a:r>
            <a:endParaRPr lang="en-US" sz="40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2E5B33A-D552-5F67-A59F-F97A9171DA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023791"/>
              </p:ext>
            </p:extLst>
          </p:nvPr>
        </p:nvGraphicFramePr>
        <p:xfrm>
          <a:off x="1402080" y="1804416"/>
          <a:ext cx="8510016" cy="3998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206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5030FFB-6B55-497F-92C7-418319696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080" y="512064"/>
            <a:ext cx="9692640" cy="1325562"/>
          </a:xfrm>
        </p:spPr>
        <p:txBody>
          <a:bodyPr>
            <a:normAutofit/>
          </a:bodyPr>
          <a:lstStyle/>
          <a:p>
            <a:r>
              <a:rPr lang="nb-NO" dirty="0"/>
              <a:t>Full </a:t>
            </a:r>
            <a:r>
              <a:rPr lang="nb-NO" dirty="0" err="1"/>
              <a:t>text</a:t>
            </a:r>
            <a:r>
              <a:rPr lang="nb-NO" dirty="0"/>
              <a:t> </a:t>
            </a:r>
            <a:r>
              <a:rPr lang="nb-NO" dirty="0" err="1"/>
              <a:t>downloads</a:t>
            </a:r>
            <a:r>
              <a:rPr lang="nb-NO" dirty="0"/>
              <a:t> per </a:t>
            </a:r>
            <a:r>
              <a:rPr lang="nb-NO" dirty="0" err="1"/>
              <a:t>month</a:t>
            </a:r>
            <a:r>
              <a:rPr lang="nb-NO" dirty="0"/>
              <a:t>, 2024: </a:t>
            </a:r>
            <a:br>
              <a:rPr lang="nb-NO" dirty="0"/>
            </a:br>
            <a:r>
              <a:rPr lang="nb-NO" dirty="0"/>
              <a:t>CDF + Idunn</a:t>
            </a:r>
            <a:endParaRPr lang="en-US" dirty="0"/>
          </a:p>
        </p:txBody>
      </p:sp>
      <p:graphicFrame>
        <p:nvGraphicFramePr>
          <p:cNvPr id="7" name="Diagram 3">
            <a:extLst>
              <a:ext uri="{FF2B5EF4-FFF2-40B4-BE49-F238E27FC236}">
                <a16:creationId xmlns:a16="http://schemas.microsoft.com/office/drawing/2014/main" id="{333F2D0D-75CF-4C90-825D-5702717EC5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857357"/>
              </p:ext>
            </p:extLst>
          </p:nvPr>
        </p:nvGraphicFramePr>
        <p:xfrm>
          <a:off x="1262063" y="2013054"/>
          <a:ext cx="8777329" cy="4201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D7C0BD8-EB5D-5E28-BBAA-BF0DD991F4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5139295"/>
              </p:ext>
            </p:extLst>
          </p:nvPr>
        </p:nvGraphicFramePr>
        <p:xfrm>
          <a:off x="1365504" y="2013053"/>
          <a:ext cx="9083040" cy="4201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5208020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CD">
      <a:dk1>
        <a:srgbClr val="000000"/>
      </a:dk1>
      <a:lt1>
        <a:srgbClr val="FFFFFF"/>
      </a:lt1>
      <a:dk2>
        <a:srgbClr val="333333"/>
      </a:dk2>
      <a:lt2>
        <a:srgbClr val="DDDDDD"/>
      </a:lt2>
      <a:accent1>
        <a:srgbClr val="FF6600"/>
      </a:accent1>
      <a:accent2>
        <a:srgbClr val="11A9A7"/>
      </a:accent2>
      <a:accent3>
        <a:srgbClr val="698BC5"/>
      </a:accent3>
      <a:accent4>
        <a:srgbClr val="AE70C5"/>
      </a:accent4>
      <a:accent5>
        <a:srgbClr val="6A75C5"/>
      </a:accent5>
      <a:accent6>
        <a:srgbClr val="C1C369"/>
      </a:accent6>
      <a:hlink>
        <a:srgbClr val="66C39C"/>
      </a:hlink>
      <a:folHlink>
        <a:srgbClr val="ABAFA5"/>
      </a:folHlink>
    </a:clrScheme>
    <a:fontScheme name="Scenarii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Vise</Template>
  <TotalTime>11215</TotalTime>
  <Words>135</Words>
  <Application>Microsoft Macintosh PowerPoint</Application>
  <PresentationFormat>Widescreen</PresentationFormat>
  <Paragraphs>14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2" baseType="lpstr">
      <vt:lpstr>Arial</vt:lpstr>
      <vt:lpstr>Calibri</vt:lpstr>
      <vt:lpstr>Roboto</vt:lpstr>
      <vt:lpstr>Roboto Black</vt:lpstr>
      <vt:lpstr>Times New Roman</vt:lpstr>
      <vt:lpstr>Wingdings 2</vt:lpstr>
      <vt:lpstr>View</vt:lpstr>
      <vt:lpstr>PowerPoint-presentasjon</vt:lpstr>
      <vt:lpstr>Key Metrics 2024</vt:lpstr>
      <vt:lpstr>Full text downloads, 2017–2024:  CDF + Idunn</vt:lpstr>
      <vt:lpstr>Full text downloads per month:  CDF, 2021–2024</vt:lpstr>
      <vt:lpstr>Full text downloads per month, 2024:  CDF + Idunn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Dyrhaug;Marte Ericsson Ryste</dc:creator>
  <cp:lastModifiedBy>Herner Sæverot</cp:lastModifiedBy>
  <cp:revision>348</cp:revision>
  <cp:lastPrinted>2018-01-09T10:00:24Z</cp:lastPrinted>
  <dcterms:created xsi:type="dcterms:W3CDTF">2016-11-15T15:50:47Z</dcterms:created>
  <dcterms:modified xsi:type="dcterms:W3CDTF">2025-03-03T07:35:34Z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6835d13-f9df-4041-895f-0e60101daa31_Enabled">
    <vt:lpwstr>true</vt:lpwstr>
  </property>
  <property fmtid="{D5CDD505-2E9C-101B-9397-08002B2CF9AE}" pid="3" name="MSIP_Label_86835d13-f9df-4041-895f-0e60101daa31_SetDate">
    <vt:lpwstr>2024-01-29T12:49:12Z</vt:lpwstr>
  </property>
  <property fmtid="{D5CDD505-2E9C-101B-9397-08002B2CF9AE}" pid="4" name="MSIP_Label_86835d13-f9df-4041-895f-0e60101daa31_Method">
    <vt:lpwstr>Standard</vt:lpwstr>
  </property>
  <property fmtid="{D5CDD505-2E9C-101B-9397-08002B2CF9AE}" pid="5" name="MSIP_Label_86835d13-f9df-4041-895f-0e60101daa31_Name">
    <vt:lpwstr>Internal</vt:lpwstr>
  </property>
  <property fmtid="{D5CDD505-2E9C-101B-9397-08002B2CF9AE}" pid="6" name="MSIP_Label_86835d13-f9df-4041-895f-0e60101daa31_SiteId">
    <vt:lpwstr>64393617-747f-4e83-91bb-b318e7eaa668</vt:lpwstr>
  </property>
  <property fmtid="{D5CDD505-2E9C-101B-9397-08002B2CF9AE}" pid="7" name="MSIP_Label_86835d13-f9df-4041-895f-0e60101daa31_ActionId">
    <vt:lpwstr>8704d506-b152-4019-b305-dc47784f08c7</vt:lpwstr>
  </property>
  <property fmtid="{D5CDD505-2E9C-101B-9397-08002B2CF9AE}" pid="8" name="MSIP_Label_86835d13-f9df-4041-895f-0e60101daa31_ContentBits">
    <vt:lpwstr>0</vt:lpwstr>
  </property>
</Properties>
</file>